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8" r:id="rId4"/>
    <p:sldId id="269" r:id="rId5"/>
    <p:sldId id="270" r:id="rId6"/>
    <p:sldId id="260" r:id="rId7"/>
    <p:sldId id="261" r:id="rId8"/>
    <p:sldId id="271" r:id="rId9"/>
    <p:sldId id="272" r:id="rId10"/>
    <p:sldId id="273" r:id="rId11"/>
    <p:sldId id="274" r:id="rId12"/>
    <p:sldId id="277" r:id="rId13"/>
    <p:sldId id="275" r:id="rId14"/>
    <p:sldId id="276" r:id="rId15"/>
    <p:sldId id="27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599" autoAdjust="0"/>
  </p:normalViewPr>
  <p:slideViewPr>
    <p:cSldViewPr>
      <p:cViewPr varScale="1">
        <p:scale>
          <a:sx n="81" d="100"/>
          <a:sy n="81" d="100"/>
        </p:scale>
        <p:origin x="706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3/2/2023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3932-network-media-influencer-facebook-marketing-icon-badg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BLSDerrick@aol.co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christmas-png/download/5886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1" y="1524000"/>
            <a:ext cx="9601201" cy="2971800"/>
          </a:xfrm>
        </p:spPr>
        <p:txBody>
          <a:bodyPr/>
          <a:lstStyle/>
          <a:p>
            <a:pPr algn="ctr"/>
            <a:r>
              <a:rPr lang="en-US" sz="16600" dirty="0">
                <a:latin typeface="Broadway" panose="04040905080B02020502" pitchFamily="82" charset="0"/>
              </a:rPr>
              <a:t>STAR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749" y="5105400"/>
            <a:ext cx="9143999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  STAR to the Power of 3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19A1A84-CA2D-4720-A6A7-FD48A0F44D13}"/>
              </a:ext>
            </a:extLst>
          </p:cNvPr>
          <p:cNvSpPr/>
          <p:nvPr/>
        </p:nvSpPr>
        <p:spPr>
          <a:xfrm>
            <a:off x="455612" y="381000"/>
            <a:ext cx="2286000" cy="1752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51F3033-035C-4CD7-9586-316343126697}"/>
              </a:ext>
            </a:extLst>
          </p:cNvPr>
          <p:cNvSpPr/>
          <p:nvPr/>
        </p:nvSpPr>
        <p:spPr>
          <a:xfrm>
            <a:off x="9599612" y="4648200"/>
            <a:ext cx="2362200" cy="1981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C0BAC5E-EF00-4EF3-81AD-5CBF9E05F45A}"/>
              </a:ext>
            </a:extLst>
          </p:cNvPr>
          <p:cNvSpPr/>
          <p:nvPr/>
        </p:nvSpPr>
        <p:spPr>
          <a:xfrm>
            <a:off x="7237412" y="1054395"/>
            <a:ext cx="685800" cy="6858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8929195-085E-4F1E-BDA5-28CB9E702BCC}"/>
              </a:ext>
            </a:extLst>
          </p:cNvPr>
          <p:cNvSpPr/>
          <p:nvPr/>
        </p:nvSpPr>
        <p:spPr>
          <a:xfrm>
            <a:off x="8304212" y="3124200"/>
            <a:ext cx="22860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85FADCE4-5334-4F9C-8F11-C07F116DD5E9}"/>
              </a:ext>
            </a:extLst>
          </p:cNvPr>
          <p:cNvSpPr/>
          <p:nvPr/>
        </p:nvSpPr>
        <p:spPr>
          <a:xfrm>
            <a:off x="10590212" y="1676400"/>
            <a:ext cx="1143001" cy="11430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3551E376-5984-42DD-A652-3F1161C98D2A}"/>
              </a:ext>
            </a:extLst>
          </p:cNvPr>
          <p:cNvSpPr/>
          <p:nvPr/>
        </p:nvSpPr>
        <p:spPr>
          <a:xfrm>
            <a:off x="303211" y="3009900"/>
            <a:ext cx="1055537" cy="838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54F95F7-220A-424B-871A-003F76C16F2B}"/>
              </a:ext>
            </a:extLst>
          </p:cNvPr>
          <p:cNvSpPr/>
          <p:nvPr/>
        </p:nvSpPr>
        <p:spPr>
          <a:xfrm>
            <a:off x="939647" y="5181600"/>
            <a:ext cx="838201" cy="609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85C31A71-906C-4951-938B-24AF35DDBE33}"/>
              </a:ext>
            </a:extLst>
          </p:cNvPr>
          <p:cNvSpPr/>
          <p:nvPr/>
        </p:nvSpPr>
        <p:spPr>
          <a:xfrm>
            <a:off x="9983862" y="539448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9211-96F4-473B-A77E-97B6E761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381000"/>
            <a:ext cx="10591800" cy="1020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Eighth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Determine A Reasonable Amount to Charge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73C80-BBB2-4857-AD9B-369F40CEF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629"/>
            <a:ext cx="5594431" cy="441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DB006-25E3-4B96-B755-7C5427070F12}"/>
              </a:ext>
            </a:extLst>
          </p:cNvPr>
          <p:cNvSpPr txBox="1"/>
          <p:nvPr/>
        </p:nvSpPr>
        <p:spPr>
          <a:xfrm>
            <a:off x="2360612" y="3276600"/>
            <a:ext cx="25146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latin typeface="chalksign" panose="02000603000000000000" pitchFamily="2" charset="0"/>
                <a:ea typeface="chalksign" panose="02000603000000000000" pitchFamily="2" charset="0"/>
              </a:rPr>
              <a:t>How Much Do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halksign" panose="02000603000000000000" pitchFamily="2" charset="0"/>
                <a:ea typeface="chalksign" panose="02000603000000000000" pitchFamily="2" charset="0"/>
              </a:rPr>
              <a:t>We Charge 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latin typeface="chalksign" panose="02000603000000000000" pitchFamily="2" charset="0"/>
                <a:ea typeface="chalksign" panose="02000603000000000000" pitchFamily="2" charset="0"/>
              </a:rPr>
              <a:t> to Attend STAR3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60C33-B3A5-4C9D-9F2E-5F91B963418E}"/>
              </a:ext>
            </a:extLst>
          </p:cNvPr>
          <p:cNvSpPr txBox="1"/>
          <p:nvPr/>
        </p:nvSpPr>
        <p:spPr>
          <a:xfrm>
            <a:off x="5942012" y="1795563"/>
            <a:ext cx="5410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Reimbursement Guidelines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$3.00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Person- Large Session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$1.50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Mini-Project-1 per person,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but most will do 2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$1.75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per-person-breakfast tacos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$1.04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Person-Facility Charge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$0.60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assorted fruit per person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$12.00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Lunch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we added a small cushion to begin the next year, we decided 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$30.00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person.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6297-EF33-4F11-A833-52DDF5E4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Ninth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Sign-Up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8F0F8-711D-4F33-AFF6-FBBA119EB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667000"/>
            <a:ext cx="4762500" cy="400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970EC-3010-4D47-BF89-8907FA5740E1}"/>
              </a:ext>
            </a:extLst>
          </p:cNvPr>
          <p:cNvSpPr txBox="1"/>
          <p:nvPr/>
        </p:nvSpPr>
        <p:spPr>
          <a:xfrm>
            <a:off x="2970212" y="16002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 Word Out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Coordinator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-Advertise the Event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Chapter Presidents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a Save the Date early in the year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Newsletters– provide information about the event to be included in their news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STAR Attendees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“Biggest Cheerleaders”</a:t>
            </a:r>
          </a:p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Want Attendees to Register?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Sent Early bird for those who came last year directly to them, sent to all presidents by AC 		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5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348C-24F8-789D-51C7-46BE6A93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 Facebook Page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DFAF9-F417-E0D0-11C0-D885E85D729E}"/>
              </a:ext>
            </a:extLst>
          </p:cNvPr>
          <p:cNvSpPr txBox="1"/>
          <p:nvPr/>
        </p:nvSpPr>
        <p:spPr>
          <a:xfrm>
            <a:off x="2253931" y="4572000"/>
            <a:ext cx="82814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Craft ideas are posted all year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Check out our page: </a:t>
            </a:r>
            <a:r>
              <a:rPr lang="en-US" sz="2400" b="1" dirty="0">
                <a:solidFill>
                  <a:srgbClr val="FFFF00"/>
                </a:solidFill>
              </a:rPr>
              <a:t>Area 3 STAR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D841F-960A-BBD1-B038-35668B894C75}"/>
              </a:ext>
            </a:extLst>
          </p:cNvPr>
          <p:cNvSpPr txBox="1"/>
          <p:nvPr/>
        </p:nvSpPr>
        <p:spPr>
          <a:xfrm flipH="1">
            <a:off x="1903412" y="2286000"/>
            <a:ext cx="6553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       A great way to advertise and communicate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27756-3B80-03C7-DFEF-3D05ED1BF01E}"/>
              </a:ext>
            </a:extLst>
          </p:cNvPr>
          <p:cNvSpPr txBox="1"/>
          <p:nvPr/>
        </p:nvSpPr>
        <p:spPr>
          <a:xfrm flipH="1">
            <a:off x="2253931" y="3429000"/>
            <a:ext cx="635508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One member serves as the administrator and does the posting for the committee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B35F0-0081-B82D-673D-78D4B7079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2294" y="2394669"/>
            <a:ext cx="3505200" cy="3505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74A2B5-CC4C-1388-33D5-8BBE74F1AF71}"/>
              </a:ext>
            </a:extLst>
          </p:cNvPr>
          <p:cNvSpPr txBox="1"/>
          <p:nvPr/>
        </p:nvSpPr>
        <p:spPr>
          <a:xfrm>
            <a:off x="10716880" y="7117247"/>
            <a:ext cx="970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73932-network-media-influencer-facebook-marketing-icon-bad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353D-E19D-486D-A3CA-56AFD547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Eleventh Step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Forms and Assistance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E1BE4-C4E1-4654-B394-EAD18C8743F3}"/>
              </a:ext>
            </a:extLst>
          </p:cNvPr>
          <p:cNvSpPr txBox="1"/>
          <p:nvPr/>
        </p:nvSpPr>
        <p:spPr>
          <a:xfrm>
            <a:off x="227012" y="1905000"/>
            <a:ext cx="68580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Where We Come In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will share any form or communication tool with you</a:t>
            </a:r>
          </a:p>
          <a:p>
            <a:pPr algn="ctr">
              <a:lnSpc>
                <a:spcPct val="9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Form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most important form- we use it to make adjustments based on input from attendees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F8F18-01AD-4030-B7AF-DFF62EF13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2209800"/>
            <a:ext cx="483197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2407-8176-43F0-9403-976CF717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Don’t Reinvent the Wheel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B8DC-DE1C-4D90-B4F2-EE533FAEDC50}"/>
              </a:ext>
            </a:extLst>
          </p:cNvPr>
          <p:cNvSpPr txBox="1"/>
          <p:nvPr/>
        </p:nvSpPr>
        <p:spPr>
          <a:xfrm>
            <a:off x="379412" y="1905000"/>
            <a:ext cx="10820400" cy="71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Invite You to Attend Our Event to See it in Action!</a:t>
            </a:r>
          </a:p>
          <a:p>
            <a:pPr algn="ctr"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7200" dirty="0">
                <a:latin typeface="Broadway" panose="04040905080B02020502" pitchFamily="82" charset="0"/>
                <a:cs typeface="Arial" panose="020B0604020202020204" pitchFamily="34" charset="0"/>
              </a:rPr>
              <a:t> Annual</a:t>
            </a:r>
          </a:p>
          <a:p>
            <a:pPr algn="ctr">
              <a:lnSpc>
                <a:spcPct val="90000"/>
              </a:lnSpc>
            </a:pPr>
            <a:r>
              <a:rPr lang="en-US" sz="13800" dirty="0">
                <a:latin typeface="Broadway" panose="04040905080B02020502" pitchFamily="82" charset="0"/>
                <a:cs typeface="Arial" panose="020B0604020202020204" pitchFamily="34" charset="0"/>
              </a:rPr>
              <a:t>STAR3</a:t>
            </a:r>
            <a:r>
              <a:rPr lang="en-US" sz="7200" dirty="0">
                <a:latin typeface="Broadway" panose="04040905080B02020502" pitchFamily="82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7200" dirty="0">
                <a:latin typeface="Broadway" panose="04040905080B02020502" pitchFamily="82" charset="0"/>
                <a:cs typeface="Arial" panose="020B0604020202020204" pitchFamily="34" charset="0"/>
              </a:rPr>
              <a:t> April 1, 2023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B3BD3B-0CE2-4831-80BF-58223B6C4E64}"/>
              </a:ext>
            </a:extLst>
          </p:cNvPr>
          <p:cNvSpPr/>
          <p:nvPr/>
        </p:nvSpPr>
        <p:spPr>
          <a:xfrm>
            <a:off x="531812" y="3581400"/>
            <a:ext cx="1524000" cy="1676400"/>
          </a:xfrm>
          <a:prstGeom prst="star5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942E2C50-E281-45D1-8184-BB142B15FDAC}"/>
              </a:ext>
            </a:extLst>
          </p:cNvPr>
          <p:cNvSpPr/>
          <p:nvPr/>
        </p:nvSpPr>
        <p:spPr>
          <a:xfrm>
            <a:off x="9523412" y="3581400"/>
            <a:ext cx="1524000" cy="1676400"/>
          </a:xfrm>
          <a:prstGeom prst="star5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AD27-8326-D463-AC22-DF3FEF09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Questions: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8D5AB-E26D-36D8-EB26-982F474AE81A}"/>
              </a:ext>
            </a:extLst>
          </p:cNvPr>
          <p:cNvSpPr txBox="1"/>
          <p:nvPr/>
        </p:nvSpPr>
        <p:spPr>
          <a:xfrm>
            <a:off x="2055812" y="2743200"/>
            <a:ext cx="5715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Dr. Barbara Derrick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hlinkClick r:id="rId2"/>
              </a:rPr>
              <a:t>BLSDerrick@aol.com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AD7B9-9F23-13D8-F398-94C15E5C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4012" y="1607633"/>
            <a:ext cx="4876800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87CC6-126A-7653-23E2-631ABA306B85}"/>
              </a:ext>
            </a:extLst>
          </p:cNvPr>
          <p:cNvSpPr txBox="1"/>
          <p:nvPr/>
        </p:nvSpPr>
        <p:spPr>
          <a:xfrm>
            <a:off x="5332412" y="6583362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pngall.com/christmas-png/download/5886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262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4412" y="381000"/>
            <a:ext cx="9143998" cy="1020762"/>
          </a:xfrm>
        </p:spPr>
        <p:txBody>
          <a:bodyPr>
            <a:normAutofit/>
          </a:bodyPr>
          <a:lstStyle/>
          <a:p>
            <a:endParaRPr lang="en-US" sz="4800" dirty="0">
              <a:latin typeface="Candara" panose="020E0502030303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055812" y="1752600"/>
            <a:ext cx="9753598" cy="47244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Area 3 has held multiple STAR events in our area.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 thinking of hosting one in your area, we can help you get started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Here is  a step-by-step guide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9E7DF3-1AD9-494F-A8DA-BB5DB6211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388" y="3733800"/>
            <a:ext cx="2759202" cy="34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33400"/>
            <a:ext cx="9143998" cy="8382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Step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Establish a Committee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3212" y="1905000"/>
            <a:ext cx="7619999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5D7F36-F00F-4279-8AF4-6A3DAE68A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794760"/>
            <a:ext cx="3352800" cy="268224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B8E7F-7D82-4142-B894-D2D979A4709B}"/>
              </a:ext>
            </a:extLst>
          </p:cNvPr>
          <p:cNvSpPr txBox="1"/>
          <p:nvPr/>
        </p:nvSpPr>
        <p:spPr>
          <a:xfrm flipH="1">
            <a:off x="379412" y="1600200"/>
            <a:ext cx="8991600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 for Committee Members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Members who desire to have a STAR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WIA Committee Member from your area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Those who have attended STAR at Camp Allen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Chapter Treasurer  to handle money Issues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Area Coordinator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Talented members who are willing to share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Meetings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Held throughout  the year as plans are 	                          made, tweaked, and issues arise. </a:t>
            </a: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Sent out at least a week before a Committee meeting         	    so it reflects the needs and input from the committee.</a:t>
            </a: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Meeting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Establish key principles –What will it look like?  	            A weekend? A day? An evening? Etc. 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	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9CA005A-4CCE-46CD-B49F-B32DE39DCE30}"/>
              </a:ext>
            </a:extLst>
          </p:cNvPr>
          <p:cNvSpPr/>
          <p:nvPr/>
        </p:nvSpPr>
        <p:spPr>
          <a:xfrm>
            <a:off x="9218612" y="2994660"/>
            <a:ext cx="683002" cy="51054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B5D6920-B524-416F-A346-275FDE48B8AE}"/>
              </a:ext>
            </a:extLst>
          </p:cNvPr>
          <p:cNvSpPr/>
          <p:nvPr/>
        </p:nvSpPr>
        <p:spPr>
          <a:xfrm>
            <a:off x="10052803" y="23622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4B63804-638D-42FE-8FA9-C1E3EDEFF96D}"/>
              </a:ext>
            </a:extLst>
          </p:cNvPr>
          <p:cNvSpPr/>
          <p:nvPr/>
        </p:nvSpPr>
        <p:spPr>
          <a:xfrm>
            <a:off x="10971212" y="2743200"/>
            <a:ext cx="685800" cy="609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457200"/>
            <a:ext cx="11125200" cy="1066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Step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–Determine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Length and Time of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E08E-E908-4CBE-9C08-63B3D824C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812" y="1905000"/>
            <a:ext cx="10972800" cy="42672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decided on a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one-day, all-day event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 a Saturday in the Spring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Small and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from there.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location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should  be one that is centrally located, can accommodate crafts, has breakout rooms, and parking.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" name="Picture 9" descr="A clock is shown at the time&#10;&#10;Description automatically generated">
            <a:extLst>
              <a:ext uri="{FF2B5EF4-FFF2-40B4-BE49-F238E27FC236}">
                <a16:creationId xmlns:a16="http://schemas.microsoft.com/office/drawing/2014/main" id="{780AE193-57AC-4727-B6C2-5798D46EA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57" y="4760706"/>
            <a:ext cx="1626587" cy="1763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838E8-2235-4CC8-BD7D-44ED05CF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4724400"/>
            <a:ext cx="2716364" cy="1955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EEEDF-2EC5-4B0E-BB86-C7DD489385FB}"/>
              </a:ext>
            </a:extLst>
          </p:cNvPr>
          <p:cNvSpPr txBox="1"/>
          <p:nvPr/>
        </p:nvSpPr>
        <p:spPr>
          <a:xfrm>
            <a:off x="3258197" y="5642325"/>
            <a:ext cx="9143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3B5C6-81B3-4705-9EA0-1E4443FC2F4E}"/>
              </a:ext>
            </a:extLst>
          </p:cNvPr>
          <p:cNvSpPr txBox="1"/>
          <p:nvPr/>
        </p:nvSpPr>
        <p:spPr>
          <a:xfrm>
            <a:off x="6898980" y="5642325"/>
            <a:ext cx="99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6CD6-D763-4455-B1AC-3AAD15E4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74638"/>
            <a:ext cx="11201400" cy="1020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Find a Place that is Free or Low Cost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8B7DB-1D9E-4E10-AB69-F70D8C6E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866" y="1828800"/>
            <a:ext cx="9601201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use a member’s church.  The Church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us to use the building for 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free.</a:t>
            </a:r>
          </a:p>
          <a:p>
            <a:pPr marL="301752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pay the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Sexton, Joseph, $100 for his help: </a:t>
            </a:r>
          </a:p>
          <a:p>
            <a:pPr marL="301752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Set-up on Friday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avaiable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 day Saturday. </a:t>
            </a:r>
          </a:p>
          <a:p>
            <a:pPr marL="301752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Helps set up and take down tables.</a:t>
            </a:r>
          </a:p>
          <a:p>
            <a:pPr marL="301752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Handles the trash, helps us </a:t>
            </a:r>
          </a:p>
          <a:p>
            <a:pPr marL="301752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cart our supplies, makes coffee, etc.  </a:t>
            </a:r>
          </a:p>
          <a:p>
            <a:pPr marL="301752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A8DAD-F333-42D5-A501-FD6447E0A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1630283" cy="1528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BFA63-FCDD-4757-B321-FC5B6F72D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16" y="3505200"/>
            <a:ext cx="4840559" cy="31312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10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2" y="381000"/>
            <a:ext cx="7315200" cy="1020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Organize the Day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omputer generated image of a keyboard&#10;&#10;Description automatically generated">
            <a:extLst>
              <a:ext uri="{FF2B5EF4-FFF2-40B4-BE49-F238E27FC236}">
                <a16:creationId xmlns:a16="http://schemas.microsoft.com/office/drawing/2014/main" id="{F37A0373-5AAC-4695-B5E3-CDAC9669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788" y="1676400"/>
            <a:ext cx="6324600" cy="4743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58DA4D-856B-4911-B93B-B6D00F7602C5}"/>
              </a:ext>
            </a:extLst>
          </p:cNvPr>
          <p:cNvSpPr txBox="1"/>
          <p:nvPr/>
        </p:nvSpPr>
        <p:spPr>
          <a:xfrm>
            <a:off x="5141912" y="1401762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Time to Start and End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food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an opening and closing session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Most Important: Determine the Length of Each Session\Class and how many you will  offer.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457200"/>
            <a:ext cx="10439400" cy="1020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Classes / Instructors / Class Size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CEA78-7279-44D2-883A-D3EE018F8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6" y="1666080"/>
            <a:ext cx="3502980" cy="248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20857-722C-42E6-B129-65D2BCCCEFE9}"/>
              </a:ext>
            </a:extLst>
          </p:cNvPr>
          <p:cNvSpPr txBox="1"/>
          <p:nvPr/>
        </p:nvSpPr>
        <p:spPr>
          <a:xfrm>
            <a:off x="4646612" y="2057400"/>
            <a:ext cx="7162800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Ideas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Painting, Jewelry Making,     	Silk Scarves, T-Shirt Bags, Writing, 	Music, Drama, Photography,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Committee Members and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Members who taught at STAR or any one who wants to share their talents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Size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–Determined by the time  	allotted for the session and space 	required. 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A82359-0EC2-477C-AA40-22600E4E40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6" y="4343400"/>
            <a:ext cx="3502980" cy="23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AD98-90ED-4D6A-A120-B3453FF6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381000"/>
            <a:ext cx="9143998" cy="1096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Sixth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The Food</a:t>
            </a:r>
          </a:p>
        </p:txBody>
      </p:sp>
      <p:pic>
        <p:nvPicPr>
          <p:cNvPr id="15" name="Picture 1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87A62568-CC46-41BD-9297-FAD381FD5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6" y="4191000"/>
            <a:ext cx="3681505" cy="24383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08D79D-D025-4042-97BD-F0372568CD5E}"/>
              </a:ext>
            </a:extLst>
          </p:cNvPr>
          <p:cNvSpPr txBox="1"/>
          <p:nvPr/>
        </p:nvSpPr>
        <p:spPr>
          <a:xfrm flipH="1">
            <a:off x="5027612" y="1524000"/>
            <a:ext cx="6418564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Breakfast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-Taco Cabana Breakfast Tacos- 1 ½ per person, Fruit,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Coffee, Juice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Local Caterer- $12.00 each: Croissant, Sandwich, Chips, Cookie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 Snack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Cookies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Coffee available all Morning;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water, tea, and soda available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all day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23ECBE8-B99A-4F3E-B67A-F1D05CB68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602121"/>
            <a:ext cx="2667842" cy="24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3246-5F2E-4AA8-9693-1DBEEBBB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612" y="381000"/>
            <a:ext cx="5943600" cy="1020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Seventh Step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Unique to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1BFCD-02EE-42FA-8F24-3571AFF192FB}"/>
              </a:ext>
            </a:extLst>
          </p:cNvPr>
          <p:cNvSpPr txBox="1"/>
          <p:nvPr/>
        </p:nvSpPr>
        <p:spPr>
          <a:xfrm>
            <a:off x="5713412" y="1676400"/>
            <a:ext cx="60960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Educator Projects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made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 Bags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stuffed with  Teacher Survival Kits.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decorated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with duct tape. Inside we  wrote a note of encouragement and placed information about DKG 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Also decorated Clipboards and memo pads.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F8D83-F05B-47AD-A69C-CC070EFDB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295400"/>
            <a:ext cx="5181600" cy="45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796</Words>
  <Application>Microsoft Office PowerPoint</Application>
  <PresentationFormat>Custom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Broadway</vt:lpstr>
      <vt:lpstr>Candara</vt:lpstr>
      <vt:lpstr>chalksign</vt:lpstr>
      <vt:lpstr>Consolas</vt:lpstr>
      <vt:lpstr>Corbel</vt:lpstr>
      <vt:lpstr>Wingdings</vt:lpstr>
      <vt:lpstr>Chalkboard 16x9</vt:lpstr>
      <vt:lpstr>STAR 3</vt:lpstr>
      <vt:lpstr>PowerPoint Presentation</vt:lpstr>
      <vt:lpstr>First Step- Establish a Committee</vt:lpstr>
      <vt:lpstr>Second Step–Determine Length and Time of Year</vt:lpstr>
      <vt:lpstr>Third Step- Find a Place that is Free or Low Cost</vt:lpstr>
      <vt:lpstr>Fourth Step- Organize the Day</vt:lpstr>
      <vt:lpstr>Fifth Step- Classes / Instructors / Class Size</vt:lpstr>
      <vt:lpstr>Sixth Step- The Food</vt:lpstr>
      <vt:lpstr>Seventh Step- Unique to Us</vt:lpstr>
      <vt:lpstr>Eighth Step- Determine A Reasonable Amount to Charge</vt:lpstr>
      <vt:lpstr>Ninth Step- Sign-Up</vt:lpstr>
      <vt:lpstr>Establish a Facebook Page</vt:lpstr>
      <vt:lpstr>Eleventh Step- Forms and Assistance</vt:lpstr>
      <vt:lpstr>Last Step- Don’t Reinvent the Wheel</vt:lpstr>
      <vt:lpstr>For Questions: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2019-08-27T02:35:39Z</dcterms:created>
  <dcterms:modified xsi:type="dcterms:W3CDTF">2023-03-03T02:39:02Z</dcterms:modified>
</cp:coreProperties>
</file>